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</a:blip>
          <a:srcRect t="6972" b="6972"/>
          <a:stretch>
            <a:fillRect/>
          </a:stretch>
        </p:blipFill>
        <p:spPr>
          <a:xfrm>
            <a:off x="2717124" y="-171257"/>
            <a:ext cx="18288000" cy="1062951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15393" y="2204475"/>
            <a:ext cx="13657214" cy="320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  <a:spcBef>
                <a:spcPct val="0"/>
              </a:spcBef>
            </a:pPr>
            <a:r>
              <a:rPr lang="en-US" sz="92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STARBUCKS REDESIGNING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18292" y="5778550"/>
            <a:ext cx="11251416" cy="572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8"/>
              </a:lnSpc>
              <a:spcBef>
                <a:spcPct val="0"/>
              </a:spcBef>
            </a:pPr>
            <a:r>
              <a:rPr lang="en-US" sz="3348" dirty="0">
                <a:solidFill>
                  <a:srgbClr val="FFFFFF"/>
                </a:solidFill>
                <a:latin typeface="Source Han Sans KR Normal"/>
              </a:rPr>
              <a:t>Jeong Seongwoo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52501" y="1877060"/>
            <a:ext cx="6885980" cy="45202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51715" y="4303138"/>
            <a:ext cx="2516390" cy="55206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1</a:t>
            </a: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) COFFEE Page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67620" y="4265038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배경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이미지를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altLang="ko-KR" sz="2100" dirty="0" err="1" smtClean="0">
                <a:solidFill>
                  <a:srgbClr val="FFFFFF"/>
                </a:solidFill>
                <a:latin typeface="Source Han Sans KR Normal"/>
              </a:rPr>
              <a:t>setInterval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함수를 이용하여 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2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초마다 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opacity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를 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0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으로 바꾸면서 두 사진이 전환됨</a:t>
            </a:r>
            <a:endParaRPr lang="en-US" sz="2100" dirty="0">
              <a:solidFill>
                <a:srgbClr val="FFFFFF"/>
              </a:solidFill>
              <a:latin typeface="Source Han Sans KR Normal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1367620" y="5753100"/>
            <a:ext cx="556239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화살표 버튼 </a:t>
            </a:r>
            <a:r>
              <a:rPr lang="ko-KR" altLang="en-US" sz="2100" dirty="0" err="1" smtClean="0">
                <a:solidFill>
                  <a:srgbClr val="FFFFFF"/>
                </a:solidFill>
                <a:latin typeface="Source Han Sans KR Normal"/>
              </a:rPr>
              <a:t>클릭시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 화면이 전환되며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,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clearInterval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을 이용하여 잠시 </a:t>
            </a:r>
            <a:r>
              <a:rPr lang="en-US" altLang="ko-KR" sz="2100" dirty="0" err="1" smtClean="0">
                <a:solidFill>
                  <a:srgbClr val="FFFFFF"/>
                </a:solidFill>
                <a:latin typeface="Source Han Sans KR Normal"/>
              </a:rPr>
              <a:t>setInterval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함수를 </a:t>
            </a:r>
            <a:r>
              <a:rPr lang="ko-KR" altLang="en-US" sz="2100" dirty="0" err="1" smtClean="0">
                <a:solidFill>
                  <a:srgbClr val="FFFFFF"/>
                </a:solidFill>
                <a:latin typeface="Source Han Sans KR Normal"/>
              </a:rPr>
              <a:t>멈춘후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2</a:t>
            </a:r>
            <a:r>
              <a:rPr lang="ko-KR" altLang="en-US" sz="2100" dirty="0" err="1" smtClean="0">
                <a:solidFill>
                  <a:srgbClr val="FFFFFF"/>
                </a:solidFill>
                <a:latin typeface="Source Han Sans KR Normal"/>
              </a:rPr>
              <a:t>초후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 다시 </a:t>
            </a:r>
            <a:r>
              <a:rPr lang="en-US" altLang="ko-KR" sz="2100" dirty="0" err="1" smtClean="0">
                <a:solidFill>
                  <a:srgbClr val="FFFFFF"/>
                </a:solidFill>
                <a:latin typeface="Source Han Sans KR Normal"/>
              </a:rPr>
              <a:t>setInterval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함수 재실행</a:t>
            </a:r>
            <a:endParaRPr lang="en-US" sz="2100" dirty="0">
              <a:solidFill>
                <a:srgbClr val="FFFFFF"/>
              </a:solidFill>
              <a:latin typeface="Source Han Sans KR Norm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83457" y="3028734"/>
            <a:ext cx="3410811" cy="70621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09801" y="1246228"/>
            <a:ext cx="8049470" cy="61138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)</a:t>
            </a:r>
            <a:r>
              <a:rPr lang="ko-KR" altLang="en-US" sz="2499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499" dirty="0" smtClean="0">
                <a:solidFill>
                  <a:srgbClr val="FFFFFF"/>
                </a:solidFill>
                <a:latin typeface="+mn-ea"/>
              </a:rPr>
              <a:t>MENU Page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67620" y="4265038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객체로 각 제품의 이름과 사진 번호를 담아둔 뒤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JS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를 이용하여 화면에 출력함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1367619" y="5273774"/>
            <a:ext cx="556239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smtClean="0">
                <a:solidFill>
                  <a:srgbClr val="FFFFFF"/>
                </a:solidFill>
                <a:latin typeface="Source Han Sans KR Normal"/>
              </a:rPr>
              <a:t>‘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관련 제품 보기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’ 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버튼 클릭 시 내부 메뉴의 총 리스트 높이를 </a:t>
            </a:r>
            <a:r>
              <a:rPr lang="en-US" altLang="ko-KR" sz="2100" dirty="0" err="1" smtClean="0">
                <a:solidFill>
                  <a:srgbClr val="FFFFFF"/>
                </a:solidFill>
                <a:latin typeface="Source Han Sans KR Normal"/>
              </a:rPr>
              <a:t>clientHeight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를 이용해 구한 후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, 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그만큼 박스의 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height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값을 늘려 아래로 열리는 효과를 줌</a:t>
            </a:r>
            <a:endParaRPr lang="en-US" sz="2100" dirty="0">
              <a:solidFill>
                <a:srgbClr val="FFFFFF"/>
              </a:solidFill>
              <a:latin typeface="Source Han Sans KR Normal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367619" y="7026304"/>
            <a:ext cx="556239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각 항목들은 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display: flex; 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를 이용하여 나열하였으며 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width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를 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1100px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에서 화면 너비가 줄어듦에 따라 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width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값을 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auto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로 바꾸어 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column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의 수를 </a:t>
            </a:r>
            <a:r>
              <a:rPr lang="ko-KR" altLang="en-US" sz="2100" dirty="0" err="1" smtClean="0">
                <a:solidFill>
                  <a:srgbClr val="FFFFFF"/>
                </a:solidFill>
                <a:latin typeface="Source Han Sans KR Normal"/>
              </a:rPr>
              <a:t>줄여줌</a:t>
            </a:r>
            <a:endParaRPr lang="en-US" sz="2100" dirty="0">
              <a:solidFill>
                <a:srgbClr val="FFFFFF"/>
              </a:solidFill>
              <a:latin typeface="Source Han Sans KR Norm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1397" y="284057"/>
            <a:ext cx="6765609" cy="51149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91496" y="4647943"/>
            <a:ext cx="6765609" cy="51336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2073"/>
          <a:stretch>
            <a:fillRect/>
          </a:stretch>
        </p:blipFill>
        <p:spPr>
          <a:xfrm>
            <a:off x="8080917" y="2652773"/>
            <a:ext cx="1612302" cy="680672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67620" y="3285233"/>
            <a:ext cx="3509180" cy="409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3) CORPORATE Page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840290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67620" y="4072751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smtClean="0">
                <a:solidFill>
                  <a:srgbClr val="FFFFFF"/>
                </a:solidFill>
                <a:latin typeface="Source Han Sans KR Normal"/>
              </a:rPr>
              <a:t>‘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상품</a:t>
            </a:r>
            <a:r>
              <a:rPr lang="en-US" sz="2100" dirty="0" smtClean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안내 및 구매 절차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’ 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버튼과 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‘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결제 수단 안내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‘ 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버튼 클릭 시 각각의 화면으로 전환됨</a:t>
            </a:r>
            <a:endParaRPr lang="en-US" sz="2100" dirty="0">
              <a:solidFill>
                <a:srgbClr val="FFFFFF"/>
              </a:solidFill>
              <a:latin typeface="Source Han Sans KR Normal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367620" y="5194464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상품 안내에 해당하는 버튼을 클릭하면 각 상품의 구매 절차 이미지와 텍스트가 바뀜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.</a:t>
            </a:r>
            <a:endParaRPr lang="en-US" sz="2100" dirty="0">
              <a:solidFill>
                <a:srgbClr val="FFFFFF"/>
              </a:solidFill>
              <a:latin typeface="Source Han Sans KR Normal"/>
            </a:endParaRPr>
          </a:p>
        </p:txBody>
      </p:sp>
      <p:sp>
        <p:nvSpPr>
          <p:cNvPr id="13" name="TextBox 9"/>
          <p:cNvSpPr txBox="1"/>
          <p:nvPr/>
        </p:nvSpPr>
        <p:spPr>
          <a:xfrm>
            <a:off x="1326858" y="6123890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너비 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960px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미만에서는 각 항목의 구매 절차 이미지가 세로로 바뀜</a:t>
            </a:r>
            <a:endParaRPr lang="en-US" sz="2100" dirty="0">
              <a:solidFill>
                <a:srgbClr val="FFFFFF"/>
              </a:solidFill>
              <a:latin typeface="Source Han Sans KR Normal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1326858" y="7053316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너비 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730px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미만에서는 항목의 버튼이 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select 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박스로 변경되며 선택 시  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selected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된 항목에 따라 내용이 변경됨</a:t>
            </a:r>
            <a:endParaRPr lang="en-US" sz="2100" dirty="0">
              <a:solidFill>
                <a:srgbClr val="FFFFFF"/>
              </a:solidFill>
              <a:latin typeface="Source Han Sans KR Normal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1367620" y="8354639"/>
            <a:ext cx="556239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넓은 화면에서의 버튼들과 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730px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미만의 </a:t>
            </a:r>
            <a:r>
              <a:rPr lang="en-US" altLang="ko-KR" sz="2100" dirty="0" smtClean="0">
                <a:solidFill>
                  <a:srgbClr val="FFFFFF"/>
                </a:solidFill>
                <a:latin typeface="Source Han Sans KR Normal"/>
              </a:rPr>
              <a:t>select</a:t>
            </a:r>
            <a:r>
              <a:rPr lang="ko-KR" altLang="en-US" sz="2100" dirty="0" smtClean="0">
                <a:solidFill>
                  <a:srgbClr val="FFFFFF"/>
                </a:solidFill>
                <a:latin typeface="Source Han Sans KR Normal"/>
              </a:rPr>
              <a:t>박스 목록은 연동되어 있으며 어느 하나를 변경하면 화면이 줄어들거나 넓어져도 유지됨</a:t>
            </a:r>
            <a:endParaRPr lang="en-US" sz="2100" dirty="0">
              <a:solidFill>
                <a:srgbClr val="FFFFFF"/>
              </a:solidFill>
              <a:latin typeface="Source Han Sans KR Norm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2" grpId="0"/>
      <p:bldP spid="1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65226" y="4453890"/>
            <a:ext cx="12157547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 &amp; 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65226" y="5939420"/>
            <a:ext cx="12157547" cy="626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 dirty="0" err="1">
                <a:solidFill>
                  <a:srgbClr val="727959"/>
                </a:solidFill>
                <a:latin typeface="+mn-ea"/>
              </a:rPr>
              <a:t>자유롭게</a:t>
            </a:r>
            <a:r>
              <a:rPr lang="en-US" sz="3800" dirty="0">
                <a:solidFill>
                  <a:srgbClr val="727959"/>
                </a:solidFill>
                <a:latin typeface="+mn-ea"/>
              </a:rPr>
              <a:t> </a:t>
            </a:r>
            <a:r>
              <a:rPr lang="en-US" sz="3800" dirty="0" err="1">
                <a:solidFill>
                  <a:srgbClr val="727959"/>
                </a:solidFill>
                <a:latin typeface="+mn-ea"/>
              </a:rPr>
              <a:t>질문해주시기</a:t>
            </a:r>
            <a:r>
              <a:rPr lang="en-US" sz="3800" dirty="0">
                <a:solidFill>
                  <a:srgbClr val="727959"/>
                </a:solidFill>
                <a:latin typeface="+mn-ea"/>
              </a:rPr>
              <a:t> </a:t>
            </a:r>
            <a:r>
              <a:rPr lang="en-US" sz="3800" dirty="0" err="1">
                <a:solidFill>
                  <a:srgbClr val="727959"/>
                </a:solidFill>
                <a:latin typeface="+mn-ea"/>
              </a:rPr>
              <a:t>바랍니다</a:t>
            </a:r>
            <a:endParaRPr lang="en-US" sz="3800" dirty="0">
              <a:solidFill>
                <a:srgbClr val="727959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192"/>
            <a:ext cx="3136969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INDEX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01393" y="3165915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01393" y="6119648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15364" y="3165915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15364" y="6119648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76539" y="3309742"/>
            <a:ext cx="6010068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FONTS, COLORS, LANGUAGES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76539" y="6582563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 &amp; 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62568" y="3628830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선정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의도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62568" y="6582563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01393" y="7647482"/>
            <a:ext cx="6871242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메인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518160" lvl="1" indent="-259080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01125" y="114299"/>
            <a:ext cx="9293912" cy="10172701"/>
            <a:chOff x="0" y="0"/>
            <a:chExt cx="12391883" cy="13779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b="68783"/>
            <a:stretch>
              <a:fillRect/>
            </a:stretch>
          </p:blipFill>
          <p:spPr>
            <a:xfrm>
              <a:off x="0" y="0"/>
              <a:ext cx="6127750" cy="67945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b="12252"/>
            <a:stretch>
              <a:fillRect/>
            </a:stretch>
          </p:blipFill>
          <p:spPr>
            <a:xfrm>
              <a:off x="0" y="6921500"/>
              <a:ext cx="6127750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5114" r="5234"/>
            <a:stretch>
              <a:fillRect/>
            </a:stretch>
          </p:blipFill>
          <p:spPr>
            <a:xfrm>
              <a:off x="6264132" y="63500"/>
              <a:ext cx="6127751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-152400" y="0"/>
            <a:ext cx="9048245" cy="10287000"/>
            <a:chOff x="0" y="0"/>
            <a:chExt cx="3009212" cy="38084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09212" cy="3808448"/>
            </a:xfrm>
            <a:custGeom>
              <a:avLst/>
              <a:gdLst/>
              <a:ahLst/>
              <a:cxnLst/>
              <a:rect l="l" t="t" r="r" b="b"/>
              <a:pathLst>
                <a:path w="3009212" h="3808448">
                  <a:moveTo>
                    <a:pt x="0" y="0"/>
                  </a:moveTo>
                  <a:lnTo>
                    <a:pt x="3009212" y="0"/>
                  </a:lnTo>
                  <a:lnTo>
                    <a:pt x="3009212" y="3808448"/>
                  </a:lnTo>
                  <a:lnTo>
                    <a:pt x="0" y="3808448"/>
                  </a:lnTo>
                  <a:close/>
                </a:path>
              </a:pathLst>
            </a:custGeom>
            <a:solidFill>
              <a:srgbClr val="ABB194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4664"/>
          <a:stretch>
            <a:fillRect/>
          </a:stretch>
        </p:blipFill>
        <p:spPr>
          <a:xfrm>
            <a:off x="13701530" y="3848100"/>
            <a:ext cx="4593507" cy="205639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7720" r="7720"/>
          <a:stretch>
            <a:fillRect/>
          </a:stretch>
        </p:blipFill>
        <p:spPr>
          <a:xfrm>
            <a:off x="13702399" y="5904491"/>
            <a:ext cx="4592638" cy="228701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699224" y="8267700"/>
            <a:ext cx="4572000" cy="77250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904875"/>
            <a:ext cx="7408818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09040" lvl="1" indent="-604520" algn="just">
              <a:lnSpc>
                <a:spcPts val="7839"/>
              </a:lnSpc>
              <a:buFont typeface="Arial"/>
              <a:buChar char="•"/>
            </a:pPr>
            <a:r>
              <a:rPr lang="en-US" sz="5600" spc="-184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spc="-184" dirty="0" err="1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</a:t>
            </a:r>
            <a:r>
              <a:rPr lang="en-US" sz="5600" spc="-184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spc="-184" dirty="0" err="1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선정</a:t>
            </a:r>
            <a:r>
              <a:rPr lang="en-US" sz="5600" spc="-184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spc="-184" dirty="0" err="1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이유</a:t>
            </a:r>
            <a:endParaRPr lang="en-US" sz="5600" spc="-184" dirty="0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77138" y="6818815"/>
            <a:ext cx="8411927" cy="243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099" lvl="1" indent="-214049">
              <a:lnSpc>
                <a:spcPts val="3945"/>
              </a:lnSpc>
              <a:buFont typeface="Arial"/>
              <a:buChar char="•"/>
            </a:pP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스타벅스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특유의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베이지와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짙은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초록색의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색감이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눈이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편안한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디자인임</a:t>
            </a:r>
            <a:endParaRPr lang="en-US" sz="1982" spc="-158" dirty="0">
              <a:solidFill>
                <a:srgbClr val="FFFFFF"/>
              </a:solidFill>
              <a:latin typeface="+mn-ea"/>
            </a:endParaRPr>
          </a:p>
          <a:p>
            <a:pPr marL="428099" lvl="1" indent="-214049">
              <a:lnSpc>
                <a:spcPts val="3945"/>
              </a:lnSpc>
              <a:buFont typeface="Arial"/>
              <a:buChar char="•"/>
            </a:pP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상업적으로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이용되는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사이트를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최대한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비슷하게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모방하여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만듦으로써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추후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프로젝트에서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실제적인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페이지의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연출을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연습할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수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있음</a:t>
            </a:r>
            <a:endParaRPr lang="en-US" sz="1982" spc="-158" dirty="0">
              <a:solidFill>
                <a:srgbClr val="FFFFFF"/>
              </a:solidFill>
              <a:latin typeface="+mn-ea"/>
            </a:endParaRPr>
          </a:p>
          <a:p>
            <a:pPr marL="428099" lvl="1" indent="-214049" algn="l">
              <a:lnSpc>
                <a:spcPts val="3945"/>
              </a:lnSpc>
              <a:buFont typeface="Arial"/>
              <a:buChar char="•"/>
            </a:pPr>
            <a:r>
              <a:rPr lang="en-US" sz="1982" spc="-158" dirty="0">
                <a:solidFill>
                  <a:srgbClr val="FFFFFF"/>
                </a:solidFill>
                <a:latin typeface="+mn-ea"/>
              </a:rPr>
              <a:t>각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서브페이지별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형식이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비슷하여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한번에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여러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서브페이지를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동일한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파일을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구현할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수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있을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것이라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예상</a:t>
            </a:r>
            <a:endParaRPr lang="en-US" sz="1982" spc="-158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192"/>
            <a:ext cx="11808484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2. FONTS, COLORS, LANGUAGES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01393" y="3165915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>
                    <a:alpha val="29804"/>
                  </a:srgbClr>
                </a:solidFill>
                <a:latin typeface="Nanum Myeongjo Regular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62568" y="3628830"/>
            <a:ext cx="3111280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FONTS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737735"/>
            <a:ext cx="687124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F6F5EF"/>
                </a:solidFill>
                <a:latin typeface="+mn-ea"/>
              </a:rPr>
              <a:t>나눔</a:t>
            </a:r>
            <a:r>
              <a:rPr lang="en-US" sz="2400" dirty="0">
                <a:solidFill>
                  <a:srgbClr val="F6F5EF"/>
                </a:solidFill>
                <a:latin typeface="+mn-ea"/>
              </a:rPr>
              <a:t> </a:t>
            </a:r>
            <a:r>
              <a:rPr lang="en-US" sz="2400" dirty="0" err="1">
                <a:solidFill>
                  <a:srgbClr val="F6F5EF"/>
                </a:solidFill>
                <a:latin typeface="+mn-ea"/>
              </a:rPr>
              <a:t>바른</a:t>
            </a:r>
            <a:r>
              <a:rPr lang="en-US" sz="2400" dirty="0">
                <a:solidFill>
                  <a:srgbClr val="F6F5EF"/>
                </a:solidFill>
                <a:latin typeface="+mn-ea"/>
              </a:rPr>
              <a:t> </a:t>
            </a:r>
            <a:r>
              <a:rPr lang="en-US" sz="2400" dirty="0" err="1">
                <a:solidFill>
                  <a:srgbClr val="F6F5EF"/>
                </a:solidFill>
                <a:latin typeface="+mn-ea"/>
              </a:rPr>
              <a:t>고딕</a:t>
            </a:r>
            <a:endParaRPr lang="en-US" sz="2400" dirty="0">
              <a:solidFill>
                <a:srgbClr val="F6F5E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08766" y="3165915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>
                    <a:alpha val="29804"/>
                  </a:srgbClr>
                </a:solidFill>
                <a:latin typeface="Nanum Myeongjo Regular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69941" y="3628830"/>
            <a:ext cx="3111280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COLORS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739955" y="5290013"/>
            <a:ext cx="3355515" cy="2936076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663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37184" y="5290013"/>
            <a:ext cx="3355515" cy="2936076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2C2A2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45900" y="5290013"/>
            <a:ext cx="3355515" cy="2936076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4624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57050" y="5290013"/>
            <a:ext cx="3355515" cy="2936076"/>
            <a:chOff x="0" y="0"/>
            <a:chExt cx="812800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6F5E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66972" y="5290013"/>
            <a:ext cx="3355515" cy="2936076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E393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971175" y="7626784"/>
            <a:ext cx="2709186" cy="55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>
                <a:solidFill>
                  <a:srgbClr val="F4F4F2"/>
                </a:solidFill>
                <a:latin typeface="Source Han Sans KR Normal"/>
              </a:rPr>
              <a:t>#006633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14006" y="5270679"/>
            <a:ext cx="2709186" cy="556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>
                <a:solidFill>
                  <a:srgbClr val="F6F5EF"/>
                </a:solidFill>
                <a:latin typeface="Source Han Sans KR Normal"/>
              </a:rPr>
              <a:t>#2C2A29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70445" y="7626784"/>
            <a:ext cx="2709186" cy="55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>
                <a:solidFill>
                  <a:srgbClr val="F4F4F2"/>
                </a:solidFill>
                <a:latin typeface="Source Han Sans KR Normal"/>
              </a:rPr>
              <a:t>#046241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26862" y="5270679"/>
            <a:ext cx="2709186" cy="556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>
                <a:solidFill>
                  <a:srgbClr val="046241"/>
                </a:solidFill>
                <a:latin typeface="Source Han Sans KR Normal"/>
              </a:rPr>
              <a:t>#F6F5EF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82081" y="7626784"/>
            <a:ext cx="2709186" cy="55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4F4F2"/>
                </a:solidFill>
                <a:latin typeface="Source Han Sans KR Normal"/>
              </a:rPr>
              <a:t>#1E3932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131C88-B27D-6F10-209E-A42BDD9615C1}"/>
              </a:ext>
            </a:extLst>
          </p:cNvPr>
          <p:cNvSpPr txBox="1"/>
          <p:nvPr/>
        </p:nvSpPr>
        <p:spPr>
          <a:xfrm>
            <a:off x="1066896" y="5327845"/>
            <a:ext cx="7010008" cy="2366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ㄱ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ㄴ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ㄷ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ㄹ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ㅁ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ㅂ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ㅅ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ㅇ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ㅈ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ㅊ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ㅋ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ㅌ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ㅍ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ㅎ</a:t>
            </a:r>
            <a:endParaRPr lang="en-US" altLang="ko-KR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ㅏ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ㅑ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ㅓ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ㅕ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ㅗ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ㅛ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ㅜ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ㅠ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ㅡ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ㅣ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ㅐ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ㅔ</a:t>
            </a:r>
            <a:endParaRPr lang="en-US" altLang="ko-KR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a b c d e f g h </a:t>
            </a:r>
            <a:r>
              <a:rPr lang="en-US" altLang="ko-KR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j k l m n o p q r s t u v w x y z</a:t>
            </a: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A B C D E F G H I J K L M N O P Q R S T U V W X Y Z</a:t>
            </a: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- 1 2 3 4 5 6 7 8 9 0</a:t>
            </a:r>
            <a:endParaRPr lang="ko-KR" altLang="en-US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59717" y="4948137"/>
            <a:ext cx="6420381" cy="25009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18490" y="4948137"/>
            <a:ext cx="4605282" cy="25009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61922" y="5143500"/>
            <a:ext cx="2184753" cy="21847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81192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2. FONTS, COLORS, LANGUAGES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1936" y="3209901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63110" y="3672816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LANGUAGES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79775" y="7791648"/>
            <a:ext cx="1020625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HTML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92779" y="7791648"/>
            <a:ext cx="954255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CSS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7428" y="7791648"/>
            <a:ext cx="169262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727959"/>
                </a:solidFill>
                <a:latin typeface="+mn-ea"/>
              </a:rPr>
              <a:t>Javascript</a:t>
            </a:r>
            <a:endParaRPr lang="en-US" sz="2799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479025" y="7791648"/>
            <a:ext cx="1255775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jQuery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88268" y="7791648"/>
            <a:ext cx="173206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Typescript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11275" y="1053829"/>
            <a:ext cx="8948025" cy="47885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09232" y="4234129"/>
            <a:ext cx="3801424" cy="45442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411917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1) Global Navigation Menu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모든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67620" y="4079300"/>
            <a:ext cx="4584257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메뉴의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항목을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HTML파일이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아닌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외부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JS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파일에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객체로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저장한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뒤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출력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67620" y="5273735"/>
            <a:ext cx="4584257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position: fixed;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활용하여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스크롤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시에도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화면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상단에서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노출되도록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설정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67620" y="6468170"/>
            <a:ext cx="4956578" cy="220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경우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,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상단의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메뉴를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클릭하면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각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이동함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.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모바일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경우엔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각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메뉴의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'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한번에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보기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’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클릭시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각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이동하도록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설정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21497" y="1028700"/>
            <a:ext cx="8937803" cy="50005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04649" y="4647943"/>
            <a:ext cx="3911380" cy="49560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2) Footer Menu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모든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67620" y="4265038"/>
            <a:ext cx="556239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display: flex;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이용하여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버전에서는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좌우로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나열함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67620" y="6346359"/>
            <a:ext cx="5562398" cy="1455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모바일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버전에서는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flex-direction: column;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사용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,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세로로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나열하고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, 각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항목의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첫번째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제목을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클릭하면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아래로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늘어나게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7620" y="5128097"/>
            <a:ext cx="5562398" cy="1083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버전에서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폭이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좁아지면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flex-wrap: wrap;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이중으로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나열되게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63962" y="847800"/>
            <a:ext cx="5717391" cy="34553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71585" y="3649732"/>
            <a:ext cx="5651295" cy="35720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63962" y="6407086"/>
            <a:ext cx="5717391" cy="361080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메인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265038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err="1" smtClean="0">
                <a:solidFill>
                  <a:srgbClr val="727959"/>
                </a:solidFill>
                <a:latin typeface="Source Han Sans KR Normal"/>
              </a:rPr>
              <a:t>첫화면</a:t>
            </a:r>
            <a:r>
              <a:rPr lang="ko-KR" altLang="en-US" sz="2100" dirty="0" smtClean="0">
                <a:solidFill>
                  <a:srgbClr val="727959"/>
                </a:solidFill>
                <a:latin typeface="Source Han Sans KR Normal"/>
              </a:rPr>
              <a:t> 배경을 </a:t>
            </a:r>
            <a:r>
              <a:rPr lang="en-US" altLang="ko-KR" sz="2100" dirty="0" err="1" smtClean="0">
                <a:solidFill>
                  <a:srgbClr val="727959"/>
                </a:solidFill>
                <a:latin typeface="Source Han Sans KR Normal"/>
              </a:rPr>
              <a:t>setInterval</a:t>
            </a:r>
            <a:r>
              <a:rPr lang="ko-KR" altLang="en-US" sz="2100" dirty="0" smtClean="0">
                <a:solidFill>
                  <a:srgbClr val="727959"/>
                </a:solidFill>
                <a:latin typeface="Source Han Sans KR Normal"/>
              </a:rPr>
              <a:t>함수로 슬라이딩 되도록 설정</a:t>
            </a:r>
            <a:endParaRPr lang="en-US" sz="2100" dirty="0">
              <a:solidFill>
                <a:srgbClr val="727959"/>
              </a:solidFill>
              <a:latin typeface="Source Han Sans KR Normal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028700" y="5238994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Source Han Sans KR Normal"/>
              </a:rPr>
              <a:t>우측 광고 배너를 </a:t>
            </a:r>
            <a:r>
              <a:rPr lang="en-US" altLang="ko-KR" sz="2100" dirty="0" smtClean="0">
                <a:solidFill>
                  <a:srgbClr val="727959"/>
                </a:solidFill>
                <a:latin typeface="Source Han Sans KR Normal"/>
              </a:rPr>
              <a:t>display: fixed; </a:t>
            </a:r>
            <a:r>
              <a:rPr lang="ko-KR" altLang="en-US" sz="2100" dirty="0" smtClean="0">
                <a:solidFill>
                  <a:srgbClr val="727959"/>
                </a:solidFill>
                <a:latin typeface="Source Han Sans KR Normal"/>
              </a:rPr>
              <a:t>설정</a:t>
            </a:r>
            <a:r>
              <a:rPr lang="en-US" altLang="ko-KR" sz="2100" dirty="0" smtClean="0">
                <a:solidFill>
                  <a:srgbClr val="727959"/>
                </a:solidFill>
                <a:latin typeface="Source Han Sans KR Normal"/>
              </a:rPr>
              <a:t>, </a:t>
            </a:r>
            <a:r>
              <a:rPr lang="ko-KR" altLang="en-US" sz="2100" dirty="0" smtClean="0">
                <a:solidFill>
                  <a:srgbClr val="727959"/>
                </a:solidFill>
                <a:latin typeface="Source Han Sans KR Normal"/>
              </a:rPr>
              <a:t>스크롤 시에도 고정된 위치에서 보이도록 함</a:t>
            </a:r>
            <a:endParaRPr lang="en-US" sz="2100" dirty="0">
              <a:solidFill>
                <a:srgbClr val="727959"/>
              </a:solidFill>
              <a:latin typeface="Source Han Sans KR Normal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1028700" y="6212950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Source Han Sans KR Normal"/>
              </a:rPr>
              <a:t>프로모션 버튼 클릭 시 내부 요소의 높이 </a:t>
            </a:r>
            <a:r>
              <a:rPr lang="ko-KR" altLang="en-US" sz="2100" smtClean="0">
                <a:solidFill>
                  <a:srgbClr val="727959"/>
                </a:solidFill>
                <a:latin typeface="Source Han Sans KR Normal"/>
              </a:rPr>
              <a:t>만큼 늘어나면서 등장함</a:t>
            </a:r>
            <a:endParaRPr lang="en-US" sz="2100" dirty="0">
              <a:solidFill>
                <a:srgbClr val="727959"/>
              </a:solidFill>
              <a:latin typeface="Source Han Sans KR Normal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1028700" y="7186906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프로모션 리스트가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3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초마다 자동적으로 슬라이딩 되도록 설정함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1012658" y="8160862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Source Han Sans KR Normal"/>
              </a:rPr>
              <a:t>페이지 스크롤에 따라 각 이미지와 설명에 클래스를 부여하여 </a:t>
            </a:r>
            <a:r>
              <a:rPr lang="en-US" altLang="ko-KR" sz="2100" dirty="0" smtClean="0">
                <a:solidFill>
                  <a:srgbClr val="727959"/>
                </a:solidFill>
                <a:latin typeface="Source Han Sans KR Normal"/>
              </a:rPr>
              <a:t>transition</a:t>
            </a:r>
            <a:r>
              <a:rPr lang="ko-KR" altLang="en-US" sz="2100" dirty="0" smtClean="0">
                <a:solidFill>
                  <a:srgbClr val="727959"/>
                </a:solidFill>
                <a:latin typeface="Source Han Sans KR Normal"/>
              </a:rPr>
              <a:t>으로 </a:t>
            </a:r>
            <a:r>
              <a:rPr lang="ko-KR" altLang="en-US" sz="2100" dirty="0" err="1" smtClean="0">
                <a:solidFill>
                  <a:srgbClr val="727959"/>
                </a:solidFill>
                <a:latin typeface="Source Han Sans KR Normal"/>
              </a:rPr>
              <a:t>등장효과를</a:t>
            </a:r>
            <a:r>
              <a:rPr lang="ko-KR" altLang="en-US" sz="2100" dirty="0" smtClean="0">
                <a:solidFill>
                  <a:srgbClr val="727959"/>
                </a:solidFill>
                <a:latin typeface="Source Han Sans KR Normal"/>
              </a:rPr>
              <a:t> 줌</a:t>
            </a:r>
            <a:endParaRPr lang="en-US" sz="2100" dirty="0">
              <a:solidFill>
                <a:srgbClr val="727959"/>
              </a:solidFill>
              <a:latin typeface="Source Han Sans KR Norm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3795"/>
          <a:stretch>
            <a:fillRect/>
          </a:stretch>
        </p:blipFill>
        <p:spPr>
          <a:xfrm>
            <a:off x="10806625" y="1877060"/>
            <a:ext cx="3452765" cy="60435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14830"/>
          <a:stretch>
            <a:fillRect/>
          </a:stretch>
        </p:blipFill>
        <p:spPr>
          <a:xfrm>
            <a:off x="7172885" y="447657"/>
            <a:ext cx="3452765" cy="575199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8139" r="8139" b="18303"/>
          <a:stretch>
            <a:fillRect/>
          </a:stretch>
        </p:blipFill>
        <p:spPr>
          <a:xfrm>
            <a:off x="14587760" y="2926140"/>
            <a:ext cx="3452765" cy="60435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5009" r="5009"/>
          <a:stretch>
            <a:fillRect/>
          </a:stretch>
        </p:blipFill>
        <p:spPr>
          <a:xfrm>
            <a:off x="13854538" y="6878585"/>
            <a:ext cx="1466444" cy="31758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b="28647"/>
          <a:stretch>
            <a:fillRect/>
          </a:stretch>
        </p:blipFill>
        <p:spPr>
          <a:xfrm>
            <a:off x="6620638" y="5303612"/>
            <a:ext cx="1466444" cy="47470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b="50009"/>
          <a:stretch>
            <a:fillRect/>
          </a:stretch>
        </p:blipFill>
        <p:spPr>
          <a:xfrm>
            <a:off x="10017858" y="6199656"/>
            <a:ext cx="1577534" cy="385477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840290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3526269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나눔바른고딕" panose="020B0600000101010101" charset="-127"/>
                <a:ea typeface="나눔바른고딕" panose="020B0600000101010101" charset="-127"/>
              </a:rPr>
              <a:t>전체 페이지의 </a:t>
            </a:r>
            <a:r>
              <a:rPr lang="ko-KR" altLang="en-US" sz="2100" dirty="0" err="1" smtClean="0">
                <a:solidFill>
                  <a:srgbClr val="727959"/>
                </a:solidFill>
                <a:latin typeface="나눔바른고딕" panose="020B0600000101010101" charset="-127"/>
                <a:ea typeface="나눔바른고딕" panose="020B0600000101010101" charset="-127"/>
              </a:rPr>
              <a:t>속박스</a:t>
            </a:r>
            <a:r>
              <a:rPr lang="ko-KR" altLang="en-US" sz="2100" dirty="0" smtClean="0">
                <a:solidFill>
                  <a:srgbClr val="727959"/>
                </a:solidFill>
                <a:latin typeface="나눔바른고딕" panose="020B0600000101010101" charset="-127"/>
                <a:ea typeface="나눔바른고딕" panose="020B0600000101010101" charset="-127"/>
              </a:rPr>
              <a:t> 너비를 </a:t>
            </a:r>
            <a:r>
              <a:rPr lang="en-US" altLang="ko-KR" sz="2100" dirty="0" smtClean="0">
                <a:solidFill>
                  <a:srgbClr val="727959"/>
                </a:solidFill>
                <a:latin typeface="나눔바른고딕" panose="020B0600000101010101" charset="-127"/>
                <a:ea typeface="나눔바른고딕" panose="020B0600000101010101" charset="-127"/>
              </a:rPr>
              <a:t>1100px</a:t>
            </a:r>
            <a:r>
              <a:rPr lang="ko-KR" altLang="en-US" sz="2100" dirty="0" smtClean="0">
                <a:solidFill>
                  <a:srgbClr val="727959"/>
                </a:solidFill>
                <a:latin typeface="나눔바른고딕" panose="020B0600000101010101" charset="-127"/>
                <a:ea typeface="나눔바른고딕" panose="020B0600000101010101" charset="-127"/>
              </a:rPr>
              <a:t>로 고정하여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화면</a:t>
            </a:r>
            <a:r>
              <a:rPr lang="ko-KR" altLang="en-US" sz="2100" dirty="0" smtClean="0">
                <a:solidFill>
                  <a:srgbClr val="727959"/>
                </a:solidFill>
                <a:latin typeface="나눔바른고딕" panose="020B0600000101010101" charset="-127"/>
                <a:ea typeface="나눔바른고딕" panose="020B0600000101010101" charset="-127"/>
              </a:rPr>
              <a:t> 축소 시에도 중앙에 위치</a:t>
            </a:r>
            <a:endParaRPr lang="en-US" sz="2100" dirty="0">
              <a:solidFill>
                <a:srgbClr val="727959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8700" y="4416802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Source Han Sans KR Normal"/>
              </a:rPr>
              <a:t>페이지에 배경이 있는 경우 각 페이지 제목 하단에 위치하도록 하며 너비가 줄어들 경우 모바일 전용 이미지로 변경</a:t>
            </a:r>
            <a:endParaRPr lang="en-US" sz="2100" dirty="0">
              <a:solidFill>
                <a:srgbClr val="727959"/>
              </a:solidFill>
              <a:latin typeface="Source Han Sans KR Normal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1028700" y="5679232"/>
            <a:ext cx="556239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나눔바른고딕" panose="020B0600000101010101" charset="-127"/>
                <a:ea typeface="나눔바른고딕" panose="020B0600000101010101" charset="-127"/>
              </a:rPr>
              <a:t>보도자료 박스의 항목들은 </a:t>
            </a:r>
            <a:r>
              <a:rPr lang="en-US" altLang="ko-KR" sz="2100" dirty="0" smtClean="0">
                <a:solidFill>
                  <a:srgbClr val="727959"/>
                </a:solidFill>
                <a:latin typeface="나눔바른고딕" panose="020B0600000101010101" charset="-127"/>
                <a:ea typeface="나눔바른고딕" panose="020B0600000101010101" charset="-127"/>
              </a:rPr>
              <a:t>flex-direction: column; </a:t>
            </a:r>
            <a:r>
              <a:rPr lang="ko-KR" altLang="en-US" sz="2100" dirty="0" smtClean="0">
                <a:solidFill>
                  <a:srgbClr val="727959"/>
                </a:solidFill>
                <a:latin typeface="나눔바른고딕" panose="020B0600000101010101" charset="-127"/>
                <a:ea typeface="나눔바른고딕" panose="020B0600000101010101" charset="-127"/>
              </a:rPr>
              <a:t>을 이용하여 세로로 나열한 후</a:t>
            </a:r>
            <a:r>
              <a:rPr lang="en-US" altLang="ko-KR" sz="2100" dirty="0" smtClean="0">
                <a:solidFill>
                  <a:srgbClr val="727959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en-US" altLang="ko-KR" sz="2100" dirty="0" err="1" smtClean="0">
                <a:solidFill>
                  <a:srgbClr val="727959"/>
                </a:solidFill>
                <a:latin typeface="나눔바른고딕" panose="020B0600000101010101" charset="-127"/>
                <a:ea typeface="나눔바른고딕" panose="020B0600000101010101" charset="-127"/>
              </a:rPr>
              <a:t>setInterval</a:t>
            </a:r>
            <a:r>
              <a:rPr lang="en-US" altLang="ko-KR" sz="2100" dirty="0" smtClean="0">
                <a:solidFill>
                  <a:srgbClr val="727959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함수를</a:t>
            </a:r>
            <a:r>
              <a:rPr lang="ko-KR" altLang="en-US" sz="2100" dirty="0" smtClean="0">
                <a:solidFill>
                  <a:srgbClr val="727959"/>
                </a:solidFill>
                <a:latin typeface="나눔바른고딕" panose="020B0600000101010101" charset="-127"/>
                <a:ea typeface="나눔바른고딕" panose="020B0600000101010101" charset="-127"/>
              </a:rPr>
              <a:t> 이용하여 아래에서 위로 각 항목이 밀고 올라오는 애니메이션 구현</a:t>
            </a:r>
            <a:endParaRPr lang="en-US" sz="2100" dirty="0">
              <a:solidFill>
                <a:srgbClr val="727959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28700" y="7313559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Source Han Sans KR Normal"/>
              </a:rPr>
              <a:t>각 서브페이지별 사진</a:t>
            </a:r>
            <a:r>
              <a:rPr lang="en-US" altLang="ko-KR" sz="2100" dirty="0" smtClean="0">
                <a:solidFill>
                  <a:srgbClr val="727959"/>
                </a:solidFill>
                <a:latin typeface="Source Han Sans KR Normal"/>
              </a:rPr>
              <a:t>, </a:t>
            </a:r>
            <a:r>
              <a:rPr lang="ko-KR" altLang="en-US" sz="2100" dirty="0" smtClean="0">
                <a:solidFill>
                  <a:srgbClr val="727959"/>
                </a:solidFill>
                <a:latin typeface="Source Han Sans KR Normal"/>
              </a:rPr>
              <a:t>텍스트</a:t>
            </a:r>
            <a:r>
              <a:rPr lang="en-US" altLang="ko-KR" sz="2100" dirty="0" smtClean="0">
                <a:solidFill>
                  <a:srgbClr val="727959"/>
                </a:solidFill>
                <a:latin typeface="Source Han Sans KR Normal"/>
              </a:rPr>
              <a:t>, </a:t>
            </a: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altLang="ko-KR" sz="2100" dirty="0" smtClean="0">
                <a:solidFill>
                  <a:srgbClr val="727959"/>
                </a:solidFill>
                <a:latin typeface="Source Han Sans KR Normal"/>
              </a:rPr>
              <a:t>    </a:t>
            </a:r>
            <a:r>
              <a:rPr lang="ko-KR" altLang="en-US" sz="2100" dirty="0" smtClean="0">
                <a:solidFill>
                  <a:srgbClr val="727959"/>
                </a:solidFill>
                <a:latin typeface="Source Han Sans KR Normal"/>
              </a:rPr>
              <a:t>자세히 보기 버튼을 미디어 쿼리를 이용해 너비가 줄어듦에 따라 크기와 위치를 변경함</a:t>
            </a:r>
            <a:endParaRPr lang="en-US" sz="2100" dirty="0">
              <a:solidFill>
                <a:srgbClr val="727959"/>
              </a:solidFill>
              <a:latin typeface="Source Han Sans KR Norm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694</Words>
  <Application>Microsoft Office PowerPoint</Application>
  <PresentationFormat>사용자 지정</PresentationFormat>
  <Paragraphs>98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Nanum Myeongjo Regular</vt:lpstr>
      <vt:lpstr>Source Han Sans KR Normal</vt:lpstr>
      <vt:lpstr>나눔명조</vt:lpstr>
      <vt:lpstr>나눔바른고딕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황록색 및 흰색 배경의 밝고 단순한 프레젠테이션</dc:title>
  <cp:lastModifiedBy>user</cp:lastModifiedBy>
  <cp:revision>11</cp:revision>
  <dcterms:created xsi:type="dcterms:W3CDTF">2006-08-16T00:00:00Z</dcterms:created>
  <dcterms:modified xsi:type="dcterms:W3CDTF">2023-03-30T02:20:46Z</dcterms:modified>
  <dc:identifier>DAFekAUChjg</dc:identifier>
</cp:coreProperties>
</file>